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88" r:id="rId3"/>
    <p:sldId id="286" r:id="rId4"/>
    <p:sldId id="287" r:id="rId5"/>
    <p:sldId id="289" r:id="rId6"/>
    <p:sldId id="257" r:id="rId7"/>
    <p:sldId id="258" r:id="rId8"/>
    <p:sldId id="259" r:id="rId9"/>
    <p:sldId id="281" r:id="rId10"/>
    <p:sldId id="280" r:id="rId11"/>
    <p:sldId id="265" r:id="rId12"/>
    <p:sldId id="268" r:id="rId13"/>
    <p:sldId id="260" r:id="rId14"/>
    <p:sldId id="273" r:id="rId15"/>
    <p:sldId id="272" r:id="rId16"/>
    <p:sldId id="266" r:id="rId17"/>
    <p:sldId id="261" r:id="rId18"/>
    <p:sldId id="270" r:id="rId19"/>
    <p:sldId id="269" r:id="rId20"/>
    <p:sldId id="271" r:id="rId21"/>
    <p:sldId id="274" r:id="rId22"/>
    <p:sldId id="285" r:id="rId23"/>
    <p:sldId id="282" r:id="rId24"/>
    <p:sldId id="283" r:id="rId25"/>
    <p:sldId id="277" r:id="rId26"/>
    <p:sldId id="290" r:id="rId27"/>
    <p:sldId id="284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510" autoAdjust="0"/>
  </p:normalViewPr>
  <p:slideViewPr>
    <p:cSldViewPr snapToGrid="0">
      <p:cViewPr varScale="1">
        <p:scale>
          <a:sx n="60" d="100"/>
          <a:sy n="60" d="100"/>
        </p:scale>
        <p:origin x="-99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6279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CD61CC57-2F2C-4C63-A9EC-50079D7C9A11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575" y="3226820"/>
            <a:ext cx="3859795" cy="3048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2891FE10-075A-4830-A857-8F6C111643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8729434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CC57-2F2C-4C63-A9EC-50079D7C9A11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FE10-075A-4830-A857-8F6C111643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0378952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CC57-2F2C-4C63-A9EC-50079D7C9A11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FE10-075A-4830-A857-8F6C111643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6975114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CC57-2F2C-4C63-A9EC-50079D7C9A11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FE10-075A-4830-A857-8F6C111643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00236905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CC57-2F2C-4C63-A9EC-50079D7C9A11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FE10-075A-4830-A857-8F6C111643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096680"/>
      </p:ext>
    </p:extLst>
  </p:cSld>
  <p:clrMapOvr>
    <a:masterClrMapping/>
  </p:clrMapOvr>
  <p:transition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CC57-2F2C-4C63-A9EC-50079D7C9A11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FE10-075A-4830-A857-8F6C111643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9946878"/>
      </p:ext>
    </p:extLst>
  </p:cSld>
  <p:clrMapOvr>
    <a:masterClrMapping/>
  </p:clrMapOvr>
  <p:transition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CC57-2F2C-4C63-A9EC-50079D7C9A11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FE10-075A-4830-A857-8F6C111643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77106274"/>
      </p:ext>
    </p:extLst>
  </p:cSld>
  <p:clrMapOvr>
    <a:masterClrMapping/>
  </p:clrMapOvr>
  <p:transition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CC57-2F2C-4C63-A9EC-50079D7C9A11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FE10-075A-4830-A857-8F6C111643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0041740"/>
      </p:ext>
    </p:extLst>
  </p:cSld>
  <p:clrMapOvr>
    <a:masterClrMapping/>
  </p:clrMapOvr>
  <p:transition>
    <p:wedg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CC57-2F2C-4C63-A9EC-50079D7C9A11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FE10-075A-4830-A857-8F6C111643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0600688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CC57-2F2C-4C63-A9EC-50079D7C9A11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FE10-075A-4830-A857-8F6C111643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4303880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4"/>
            <a:ext cx="4351023" cy="2283823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CC57-2F2C-4C63-A9EC-50079D7C9A11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FE10-075A-4830-A857-8F6C111643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534580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CC57-2F2C-4C63-A9EC-50079D7C9A11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FE10-075A-4830-A857-8F6C111643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98651161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CC57-2F2C-4C63-A9EC-50079D7C9A11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FE10-075A-4830-A857-8F6C111643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6733294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CC57-2F2C-4C63-A9EC-50079D7C9A11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FE10-075A-4830-A857-8F6C111643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8433295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CC57-2F2C-4C63-A9EC-50079D7C9A11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FE10-075A-4830-A857-8F6C111643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8701614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CC57-2F2C-4C63-A9EC-50079D7C9A11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FE10-075A-4830-A857-8F6C111643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93428830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CC57-2F2C-4C63-A9EC-50079D7C9A11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FE10-075A-4830-A857-8F6C111643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01464217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 cstate="print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CD61CC57-2F2C-4C63-A9EC-50079D7C9A11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2891FE10-075A-4830-A857-8F6C111643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7941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ransition>
    <p:wedge/>
  </p:transition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39571" y="1485136"/>
            <a:ext cx="8825658" cy="2677648"/>
          </a:xfrm>
        </p:spPr>
        <p:txBody>
          <a:bodyPr/>
          <a:lstStyle/>
          <a:p>
            <a:pPr algn="ctr"/>
            <a:r>
              <a:rPr lang="ru-RU" sz="7200" dirty="0" smtClean="0"/>
              <a:t>Проект </a:t>
            </a:r>
            <a:br>
              <a:rPr lang="ru-RU" sz="7200" dirty="0" smtClean="0"/>
            </a:br>
            <a:r>
              <a:rPr lang="ru-RU" sz="7200" dirty="0" smtClean="0"/>
              <a:t>«Книжное дерево»</a:t>
            </a:r>
            <a:endParaRPr lang="ru-RU" sz="7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3810823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E:\Новая папка (2)\DSC025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9371" y="869430"/>
            <a:ext cx="4347147" cy="56887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148" name="Picture 4" descr="E:\Новая папка (2)\DSC025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884420"/>
            <a:ext cx="4347148" cy="56737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915" y="633127"/>
            <a:ext cx="10027708" cy="728480"/>
          </a:xfrm>
        </p:spPr>
        <p:txBody>
          <a:bodyPr/>
          <a:lstStyle/>
          <a:p>
            <a:pPr algn="ctr"/>
            <a:r>
              <a:rPr lang="ru-RU" sz="4400" i="1" dirty="0" smtClean="0"/>
              <a:t>Книжное дерево</a:t>
            </a:r>
            <a:endParaRPr lang="ru-RU" sz="4400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013607" y="1935521"/>
            <a:ext cx="5014210" cy="4081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4636" y="1611658"/>
            <a:ext cx="6855501" cy="50214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xmlns="" val="326786878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9570" y="708078"/>
            <a:ext cx="8761413" cy="728480"/>
          </a:xfrm>
        </p:spPr>
        <p:txBody>
          <a:bodyPr/>
          <a:lstStyle/>
          <a:p>
            <a:pPr algn="ctr"/>
            <a:r>
              <a:rPr lang="ru-RU" sz="4400" i="1" dirty="0" smtClean="0"/>
              <a:t>Герои сказок</a:t>
            </a:r>
            <a:endParaRPr lang="ru-RU" sz="4400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31744" y="2008683"/>
            <a:ext cx="7425311" cy="45944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1" descr="C:\Users\user\Desktop\картинки\simboli-di-eco-verde_18-79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98039" y="5276538"/>
            <a:ext cx="1572805" cy="1277871"/>
          </a:xfrm>
          <a:prstGeom prst="rect">
            <a:avLst/>
          </a:prstGeom>
          <a:noFill/>
        </p:spPr>
      </p:pic>
      <p:pic>
        <p:nvPicPr>
          <p:cNvPr id="6" name="Picture 1" descr="C:\Users\user\Desktop\картинки\simboli-di-eco-verde_18-79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671" y="2073070"/>
            <a:ext cx="1470543" cy="11947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5725211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6409" y="3329325"/>
            <a:ext cx="5068632" cy="3528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1" descr="C:\Users\user\Desktop\картинки\simboli-di-eco-verde_18-79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84685" y="5041122"/>
            <a:ext cx="1882463" cy="1529462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158022">
            <a:off x="6439688" y="1229194"/>
            <a:ext cx="4592117" cy="33679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28" t="328" r="16519" b="-328"/>
          <a:stretch/>
        </p:blipFill>
        <p:spPr>
          <a:xfrm rot="21015539">
            <a:off x="634004" y="884421"/>
            <a:ext cx="4350706" cy="34266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64900083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енер\Desktop\Фотки с телефона\IMG_20151014_0932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020609">
            <a:off x="687826" y="647406"/>
            <a:ext cx="6354320" cy="3812592"/>
          </a:xfrm>
          <a:prstGeom prst="rect">
            <a:avLst/>
          </a:prstGeom>
          <a:noFill/>
        </p:spPr>
      </p:pic>
      <p:pic>
        <p:nvPicPr>
          <p:cNvPr id="5" name="Picture 2" descr="C:\Users\Венер\Documents\Bluetooth Folder\IMG_20151014_0946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49322">
            <a:off x="6155417" y="2650947"/>
            <a:ext cx="5862961" cy="3721330"/>
          </a:xfrm>
          <a:prstGeom prst="rect">
            <a:avLst/>
          </a:prstGeom>
          <a:noFill/>
        </p:spPr>
      </p:pic>
      <p:pic>
        <p:nvPicPr>
          <p:cNvPr id="6" name="Picture 1" descr="C:\Users\user\Desktop\картинки\simboli-di-eco-verde_18-79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778" y="5336498"/>
            <a:ext cx="1554355" cy="126288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Венер\Documents\Bluetooth Folder\IMG_20151009_1608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773" y="254833"/>
            <a:ext cx="5396458" cy="3237875"/>
          </a:xfrm>
          <a:prstGeom prst="rect">
            <a:avLst/>
          </a:prstGeom>
          <a:noFill/>
        </p:spPr>
      </p:pic>
      <p:pic>
        <p:nvPicPr>
          <p:cNvPr id="1028" name="Picture 4" descr="C:\Users\Венер\Desktop\Фотки с телефона\IMG_20151009_16245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1555" y="599606"/>
            <a:ext cx="5710583" cy="3477717"/>
          </a:xfrm>
          <a:prstGeom prst="rect">
            <a:avLst/>
          </a:prstGeom>
          <a:noFill/>
        </p:spPr>
      </p:pic>
      <p:pic>
        <p:nvPicPr>
          <p:cNvPr id="1029" name="Picture 5" descr="C:\Users\Венер\Desktop\Фотки с телефона\IMG_20151009_1623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8642" y="3348803"/>
            <a:ext cx="5473907" cy="3284344"/>
          </a:xfrm>
          <a:prstGeom prst="rect">
            <a:avLst/>
          </a:prstGeom>
          <a:noFill/>
        </p:spPr>
      </p:pic>
      <p:pic>
        <p:nvPicPr>
          <p:cNvPr id="9" name="Picture 1" descr="C:\Users\user\Desktop\картинки\simboli-di-eco-verde_18-79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63528" y="4889099"/>
            <a:ext cx="1957414" cy="159035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69" r="17114"/>
          <a:stretch/>
        </p:blipFill>
        <p:spPr>
          <a:xfrm>
            <a:off x="283427" y="209863"/>
            <a:ext cx="5727182" cy="64382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25" t="10945" r="5025" b="-1392"/>
          <a:stretch/>
        </p:blipFill>
        <p:spPr>
          <a:xfrm>
            <a:off x="6295869" y="239843"/>
            <a:ext cx="5579173" cy="646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447171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695" y="947920"/>
            <a:ext cx="11242623" cy="728480"/>
          </a:xfrm>
        </p:spPr>
        <p:txBody>
          <a:bodyPr/>
          <a:lstStyle/>
          <a:p>
            <a:pPr algn="ctr"/>
            <a:r>
              <a:rPr lang="ru-RU" sz="4400" i="1" dirty="0" smtClean="0">
                <a:solidFill>
                  <a:schemeClr val="bg1"/>
                </a:solidFill>
              </a:rPr>
              <a:t>Конкурс чтецов</a:t>
            </a:r>
            <a:endParaRPr lang="ru-RU" sz="4400" i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9744" y="2412340"/>
            <a:ext cx="5754273" cy="419832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7251" y="2413415"/>
            <a:ext cx="5566348" cy="417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824419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234457" y="975409"/>
            <a:ext cx="6333342" cy="49821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9781" y="404734"/>
            <a:ext cx="6400803" cy="617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009509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729900" y="1295067"/>
            <a:ext cx="6205930" cy="43053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1842" y="359764"/>
            <a:ext cx="7065364" cy="619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509041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7462" y="2270234"/>
            <a:ext cx="9490841" cy="4035972"/>
          </a:xfrm>
        </p:spPr>
        <p:txBody>
          <a:bodyPr>
            <a:normAutofit fontScale="62500" lnSpcReduction="20000"/>
          </a:bodyPr>
          <a:lstStyle/>
          <a:p>
            <a:r>
              <a:rPr lang="ru-RU" sz="2300" dirty="0" smtClean="0"/>
              <a:t>Цель </a:t>
            </a:r>
            <a:r>
              <a:rPr lang="ru-RU" sz="2300" b="1" dirty="0" smtClean="0"/>
              <a:t>проекта:</a:t>
            </a:r>
            <a:endParaRPr lang="ru-RU" sz="2300" dirty="0" smtClean="0"/>
          </a:p>
          <a:p>
            <a:r>
              <a:rPr lang="ru-RU" sz="2300" dirty="0" smtClean="0"/>
              <a:t>Приобщение детей к книжной культуре, повышения интереса к стремлению получать знания через </a:t>
            </a:r>
            <a:r>
              <a:rPr lang="ru-RU" sz="2300" b="1" dirty="0" smtClean="0"/>
              <a:t>книгу</a:t>
            </a:r>
            <a:r>
              <a:rPr lang="ru-RU" sz="2300" dirty="0" smtClean="0"/>
              <a:t>.</a:t>
            </a:r>
          </a:p>
          <a:p>
            <a:endParaRPr lang="ru-RU" sz="2300" dirty="0" smtClean="0"/>
          </a:p>
          <a:p>
            <a:r>
              <a:rPr lang="ru-RU" sz="2300" dirty="0" smtClean="0"/>
              <a:t>Задачи</a:t>
            </a:r>
            <a:r>
              <a:rPr lang="ru-RU" sz="2300" dirty="0" smtClean="0"/>
              <a:t> </a:t>
            </a:r>
            <a:r>
              <a:rPr lang="ru-RU" sz="2300" b="1" dirty="0" smtClean="0"/>
              <a:t>проекта:</a:t>
            </a:r>
            <a:endParaRPr lang="ru-RU" sz="2300" dirty="0" smtClean="0"/>
          </a:p>
          <a:p>
            <a:r>
              <a:rPr lang="ru-RU" sz="2300" b="1" dirty="0" smtClean="0"/>
              <a:t>Познакомить</a:t>
            </a:r>
            <a:r>
              <a:rPr lang="ru-RU" sz="2300" dirty="0" smtClean="0"/>
              <a:t> детей с историей появления и создания </a:t>
            </a:r>
            <a:r>
              <a:rPr lang="ru-RU" sz="2300" b="1" dirty="0" smtClean="0"/>
              <a:t>книги</a:t>
            </a:r>
            <a:r>
              <a:rPr lang="ru-RU" sz="2300" dirty="0" smtClean="0"/>
              <a:t>, с профессиями людей, работающими над </a:t>
            </a:r>
            <a:r>
              <a:rPr lang="ru-RU" sz="2300" b="1" dirty="0" smtClean="0"/>
              <a:t>книгой</a:t>
            </a:r>
            <a:r>
              <a:rPr lang="ru-RU" sz="2300" dirty="0" smtClean="0"/>
              <a:t>.</a:t>
            </a:r>
          </a:p>
          <a:p>
            <a:r>
              <a:rPr lang="ru-RU" sz="2300" b="1" dirty="0" smtClean="0"/>
              <a:t>Познакомить детей с библиотекой</a:t>
            </a:r>
            <a:r>
              <a:rPr lang="ru-RU" sz="2300" dirty="0" smtClean="0"/>
              <a:t>, с правилами поведения в библиотеке; вызвать желание посещать библиотеку.</a:t>
            </a:r>
          </a:p>
          <a:p>
            <a:r>
              <a:rPr lang="ru-RU" sz="2300" dirty="0" smtClean="0"/>
              <a:t>Систематизировать знания детей о том, что </a:t>
            </a:r>
            <a:r>
              <a:rPr lang="ru-RU" sz="2300" b="1" dirty="0" smtClean="0"/>
              <a:t>книга</a:t>
            </a:r>
            <a:r>
              <a:rPr lang="ru-RU" sz="2300" dirty="0" smtClean="0"/>
              <a:t> – основной источник знаний; учить правилам общения с </a:t>
            </a:r>
            <a:r>
              <a:rPr lang="ru-RU" sz="2300" b="1" dirty="0" smtClean="0"/>
              <a:t>книгой</a:t>
            </a:r>
            <a:r>
              <a:rPr lang="ru-RU" sz="2300" dirty="0" smtClean="0"/>
              <a:t>.</a:t>
            </a:r>
          </a:p>
          <a:p>
            <a:r>
              <a:rPr lang="ru-RU" sz="2300" dirty="0" smtClean="0"/>
              <a:t>Способствовать развитию памяти, речи, внимания, коммуникативных навыков;</a:t>
            </a:r>
          </a:p>
          <a:p>
            <a:r>
              <a:rPr lang="ru-RU" sz="2300" dirty="0" smtClean="0"/>
              <a:t>Воспитывать любовь к </a:t>
            </a:r>
            <a:r>
              <a:rPr lang="ru-RU" sz="2300" b="1" dirty="0" smtClean="0"/>
              <a:t>книге</a:t>
            </a:r>
            <a:r>
              <a:rPr lang="ru-RU" sz="2300" dirty="0" smtClean="0"/>
              <a:t>, вызывать положительные эмоции при чтении </a:t>
            </a:r>
            <a:r>
              <a:rPr lang="ru-RU" sz="2300" b="1" dirty="0" smtClean="0"/>
              <a:t>книги</a:t>
            </a:r>
            <a:r>
              <a:rPr lang="ru-RU" sz="2300" dirty="0" smtClean="0"/>
              <a:t>, интерес.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>
    <p:wedg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20" t="1391" r="2038" b="3359"/>
          <a:stretch/>
        </p:blipFill>
        <p:spPr>
          <a:xfrm rot="4830868">
            <a:off x="301700" y="1152097"/>
            <a:ext cx="5831155" cy="45333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86" t="2540" r="18731"/>
          <a:stretch/>
        </p:blipFill>
        <p:spPr>
          <a:xfrm rot="657609">
            <a:off x="6573703" y="670673"/>
            <a:ext cx="4489328" cy="581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750286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449705"/>
            <a:ext cx="8761413" cy="1226695"/>
          </a:xfrm>
        </p:spPr>
        <p:txBody>
          <a:bodyPr/>
          <a:lstStyle/>
          <a:p>
            <a:pPr algn="ctr"/>
            <a:r>
              <a:rPr lang="ru-RU" sz="4400" i="1" dirty="0" smtClean="0"/>
              <a:t>Развлечение по сказкам К. И. Чуковского</a:t>
            </a:r>
            <a:endParaRPr lang="ru-RU" sz="4400" i="1" dirty="0"/>
          </a:p>
        </p:txBody>
      </p:sp>
      <p:pic>
        <p:nvPicPr>
          <p:cNvPr id="6" name="Picture 1" descr="C:\Users\user\Desktop\картинки\simboli-di-eco-verde_18-79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4586" y="4919080"/>
            <a:ext cx="1957414" cy="1590358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Венер\Desktop\Новая папка (3)\DSC02522 — копия.JPG"/>
          <p:cNvPicPr>
            <a:picLocks noChangeAspect="1" noChangeArrowheads="1"/>
          </p:cNvPicPr>
          <p:nvPr/>
        </p:nvPicPr>
        <p:blipFill>
          <a:blip r:embed="rId3" cstate="print"/>
          <a:srcRect t="17563" r="11644"/>
          <a:stretch>
            <a:fillRect/>
          </a:stretch>
        </p:blipFill>
        <p:spPr bwMode="auto">
          <a:xfrm>
            <a:off x="2608287" y="2116013"/>
            <a:ext cx="7255242" cy="4487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" descr="C:\Users\user\Desktop\картинки\simboli-di-eco-verde_18-79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645" y="2178379"/>
            <a:ext cx="1957414" cy="159035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Новая папка (2)\DSC025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3624" r="-740"/>
          <a:stretch>
            <a:fillRect/>
          </a:stretch>
        </p:blipFill>
        <p:spPr bwMode="auto">
          <a:xfrm>
            <a:off x="221938" y="359764"/>
            <a:ext cx="5789118" cy="3762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 descr="E:\Новая папка (2)\DSC02524.JPG"/>
          <p:cNvPicPr>
            <a:picLocks noChangeAspect="1" noChangeArrowheads="1"/>
          </p:cNvPicPr>
          <p:nvPr/>
        </p:nvPicPr>
        <p:blipFill>
          <a:blip r:embed="rId3" cstate="print"/>
          <a:srcRect t="8284"/>
          <a:stretch>
            <a:fillRect/>
          </a:stretch>
        </p:blipFill>
        <p:spPr bwMode="auto">
          <a:xfrm>
            <a:off x="6235908" y="2623278"/>
            <a:ext cx="5667026" cy="3785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" descr="C:\Users\user\Desktop\картинки\simboli-di-eco-verde_18-79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52" y="4501855"/>
            <a:ext cx="1957414" cy="159035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Новая папка (2)\DSC025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708" y="404736"/>
            <a:ext cx="5806190" cy="4272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E:\Новая папка (2)\DSC02530.JPG"/>
          <p:cNvPicPr>
            <a:picLocks noChangeAspect="1" noChangeArrowheads="1"/>
          </p:cNvPicPr>
          <p:nvPr/>
        </p:nvPicPr>
        <p:blipFill>
          <a:blip r:embed="rId3" cstate="print"/>
          <a:srcRect r="14931"/>
          <a:stretch>
            <a:fillRect/>
          </a:stretch>
        </p:blipFill>
        <p:spPr bwMode="auto">
          <a:xfrm>
            <a:off x="7180289" y="869431"/>
            <a:ext cx="3955843" cy="5741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" descr="C:\Users\user\Desktop\картинки\simboli-di-eco-verde_18-79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3436" y="4949061"/>
            <a:ext cx="1957414" cy="159035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Венер\Desktop\Новая папка (3)\DSC025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629" y="1693889"/>
            <a:ext cx="3629533" cy="4856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E:\Новая папка (2)\DSC025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599" y="292306"/>
            <a:ext cx="6350833" cy="4542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" descr="C:\Users\user\Desktop\картинки\simboli-di-eco-verde_18-79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85023" y="4994031"/>
            <a:ext cx="1957414" cy="159035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Венер\Desktop\Новая папка (3)\DSC02532 —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39956">
            <a:off x="7085364" y="169976"/>
            <a:ext cx="4993583" cy="3416300"/>
          </a:xfrm>
          <a:prstGeom prst="rect">
            <a:avLst/>
          </a:prstGeom>
          <a:noFill/>
        </p:spPr>
      </p:pic>
      <p:pic>
        <p:nvPicPr>
          <p:cNvPr id="5122" name="Picture 2" descr="E:\Новая папка (2)\DSC025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61039">
            <a:off x="168929" y="245883"/>
            <a:ext cx="5177530" cy="3687581"/>
          </a:xfrm>
          <a:prstGeom prst="rect">
            <a:avLst/>
          </a:prstGeom>
          <a:noFill/>
        </p:spPr>
      </p:pic>
      <p:pic>
        <p:nvPicPr>
          <p:cNvPr id="5123" name="Picture 3" descr="E:\Новая папка (2)\DSC02535.JPG"/>
          <p:cNvPicPr>
            <a:picLocks noChangeAspect="1" noChangeArrowheads="1"/>
          </p:cNvPicPr>
          <p:nvPr/>
        </p:nvPicPr>
        <p:blipFill>
          <a:blip r:embed="rId4" cstate="print"/>
          <a:srcRect t="5703"/>
          <a:stretch>
            <a:fillRect/>
          </a:stretch>
        </p:blipFill>
        <p:spPr bwMode="auto">
          <a:xfrm>
            <a:off x="3942414" y="3387777"/>
            <a:ext cx="5051685" cy="3470223"/>
          </a:xfrm>
          <a:prstGeom prst="rect">
            <a:avLst/>
          </a:prstGeom>
          <a:noFill/>
        </p:spPr>
      </p:pic>
      <p:pic>
        <p:nvPicPr>
          <p:cNvPr id="6" name="Picture 1" descr="C:\Users\user\Desktop\картинки\simboli-di-eco-verde_18-79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53666" y="4739199"/>
            <a:ext cx="1957414" cy="1590358"/>
          </a:xfrm>
          <a:prstGeom prst="rect">
            <a:avLst/>
          </a:prstGeom>
          <a:noFill/>
        </p:spPr>
      </p:pic>
      <p:pic>
        <p:nvPicPr>
          <p:cNvPr id="7" name="Picture 1" descr="C:\Users\user\Desktop\картинки\simboli-di-eco-verde_18-79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1771" y="4711717"/>
            <a:ext cx="1957414" cy="159035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Книга</a:t>
            </a:r>
            <a:r>
              <a:rPr lang="ru-RU" sz="2000" b="1" dirty="0" smtClean="0"/>
              <a:t> – незаменимый источник знаний для взрослых и детей. Ребенок, беря в руки книгу, непроизвольно ее открывает.  </a:t>
            </a:r>
            <a:r>
              <a:rPr lang="ru-RU" sz="2000" b="1" u="sng" dirty="0" smtClean="0"/>
              <a:t>Загадочный и неизведанный мир предстает перед ним</a:t>
            </a:r>
            <a:r>
              <a:rPr lang="ru-RU" sz="2000" b="1" dirty="0" smtClean="0"/>
              <a:t>: сказки, волшебные страны, незнакомые предметы, удивительная природа - все так и манит заглянуть вглубь книги, проникнуть в ее тайны, разгадать загадки и отправиться вместе с ее героями в путешествие за знаниями.</a:t>
            </a:r>
            <a:endParaRPr lang="ru-RU" sz="2000" dirty="0"/>
          </a:p>
        </p:txBody>
      </p:sp>
    </p:spTree>
  </p:cSld>
  <p:clrMapOvr>
    <a:masterClrMapping/>
  </p:clrMapOvr>
  <p:transition>
    <p:wedg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8000" i="1" dirty="0" smtClean="0">
                <a:solidFill>
                  <a:srgbClr val="FF0000"/>
                </a:solidFill>
              </a:rPr>
              <a:t>Спасибо</a:t>
            </a:r>
            <a:r>
              <a:rPr lang="ru-RU" sz="8000" dirty="0" smtClean="0">
                <a:solidFill>
                  <a:srgbClr val="FF0000"/>
                </a:solidFill>
              </a:rPr>
              <a:t> за внимание</a:t>
            </a:r>
            <a:endParaRPr lang="ru-RU" sz="8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2414" y="2301766"/>
            <a:ext cx="8733953" cy="3718034"/>
          </a:xfrm>
        </p:spPr>
        <p:txBody>
          <a:bodyPr>
            <a:normAutofit fontScale="92500"/>
          </a:bodyPr>
          <a:lstStyle/>
          <a:p>
            <a:r>
              <a:rPr lang="ru-RU" sz="2000" i="1" dirty="0" smtClean="0">
                <a:solidFill>
                  <a:schemeClr val="accent4">
                    <a:lumMod val="75000"/>
                  </a:schemeClr>
                </a:solidFill>
              </a:rPr>
              <a:t>«</a:t>
            </a:r>
            <a:r>
              <a:rPr lang="ru-RU" sz="2000" b="1" i="1" dirty="0" smtClean="0">
                <a:solidFill>
                  <a:schemeClr val="accent4">
                    <a:lumMod val="75000"/>
                  </a:schemeClr>
                </a:solidFill>
              </a:rPr>
              <a:t>Книга – лучший друг ребят</a:t>
            </a:r>
            <a:r>
              <a:rPr lang="ru-RU" sz="2000" i="1" dirty="0" smtClean="0">
                <a:solidFill>
                  <a:schemeClr val="accent4">
                    <a:lumMod val="75000"/>
                  </a:schemeClr>
                </a:solidFill>
              </a:rPr>
              <a:t>»</a:t>
            </a:r>
            <a:endParaRPr lang="ru-RU" sz="2000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</a:rPr>
              <a:t>«</a:t>
            </a: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Книга – верный</a:t>
            </a:r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</a:rPr>
              <a:t>,</a:t>
            </a:r>
          </a:p>
          <a:p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Книга – первый</a:t>
            </a:r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</a:rPr>
              <a:t>,</a:t>
            </a:r>
          </a:p>
          <a:p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Книга – лучший друг ребят</a:t>
            </a:r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</a:rPr>
              <a:t>.»</a:t>
            </a:r>
          </a:p>
          <a:p>
            <a:endParaRPr lang="ru-RU" sz="2000" b="1" i="1" dirty="0" smtClean="0">
              <a:solidFill>
                <a:srgbClr val="C00000"/>
              </a:solidFill>
            </a:endParaRPr>
          </a:p>
          <a:p>
            <a:r>
              <a:rPr lang="ru-RU" sz="2000" b="1" i="1" dirty="0" smtClean="0">
                <a:solidFill>
                  <a:srgbClr val="C00000"/>
                </a:solidFill>
              </a:rPr>
              <a:t>«</a:t>
            </a:r>
            <a:r>
              <a:rPr lang="ru-RU" sz="2000" b="1" i="1" dirty="0" smtClean="0">
                <a:solidFill>
                  <a:srgbClr val="C00000"/>
                </a:solidFill>
              </a:rPr>
              <a:t>Если с детства у ребёнка не воспитали любовь к книге,</a:t>
            </a:r>
          </a:p>
          <a:p>
            <a:r>
              <a:rPr lang="ru-RU" sz="2000" b="1" i="1" dirty="0" smtClean="0">
                <a:solidFill>
                  <a:srgbClr val="C00000"/>
                </a:solidFill>
              </a:rPr>
              <a:t>если чтение не стало его духовной потребностью на всю жизнь</a:t>
            </a:r>
          </a:p>
          <a:p>
            <a:r>
              <a:rPr lang="ru-RU" sz="2000" b="1" i="1" dirty="0" smtClean="0">
                <a:solidFill>
                  <a:srgbClr val="C00000"/>
                </a:solidFill>
              </a:rPr>
              <a:t>– в годы отрочества душа подростка будет пустой.»</a:t>
            </a:r>
          </a:p>
          <a:p>
            <a:r>
              <a:rPr lang="ru-RU" sz="2000" b="1" i="1" dirty="0" smtClean="0">
                <a:solidFill>
                  <a:srgbClr val="C00000"/>
                </a:solidFill>
              </a:rPr>
              <a:t>В. А. Сухомлинский</a:t>
            </a:r>
          </a:p>
          <a:p>
            <a:endParaRPr lang="ru-RU" dirty="0"/>
          </a:p>
        </p:txBody>
      </p:sp>
    </p:spTree>
  </p:cSld>
  <p:clrMapOvr>
    <a:masterClrMapping/>
  </p:clrMapOvr>
  <p:transition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2000" b="1" u="sng" dirty="0" smtClean="0"/>
              <a:t>Актуальность.</a:t>
            </a:r>
          </a:p>
          <a:p>
            <a:r>
              <a:rPr lang="ru-RU" b="1" dirty="0" smtClean="0"/>
              <a:t>Актуальность нашего проекта обусловлена недостаточной </a:t>
            </a:r>
            <a:r>
              <a:rPr lang="ru-RU" b="1" dirty="0" err="1" smtClean="0"/>
              <a:t>востребованностью</a:t>
            </a:r>
            <a:r>
              <a:rPr lang="ru-RU" b="1" dirty="0" smtClean="0"/>
              <a:t> книг подрастающим поколением как основного источника знаний для развития и воспитания.</a:t>
            </a:r>
          </a:p>
          <a:p>
            <a:r>
              <a:rPr lang="ru-RU" dirty="0" smtClean="0"/>
              <a:t>В современном обществе на смену </a:t>
            </a:r>
            <a:r>
              <a:rPr lang="ru-RU" b="1" dirty="0" smtClean="0"/>
              <a:t>книгам</a:t>
            </a:r>
            <a:r>
              <a:rPr lang="ru-RU" dirty="0" smtClean="0"/>
              <a:t> все чаще и чаще приходят компьютеры, электронные и цифровые носители. </a:t>
            </a:r>
            <a:r>
              <a:rPr lang="ru-RU" b="1" dirty="0" smtClean="0"/>
              <a:t>Книги</a:t>
            </a:r>
            <a:r>
              <a:rPr lang="ru-RU" dirty="0" smtClean="0"/>
              <a:t> становятся невостребованными, пылятся на полках, простаивают в библиотеках и магазинах. Современному родителю проще нажать кнопку дистанционного пульта, чем достать и прочитать своему ребенку </a:t>
            </a:r>
            <a:r>
              <a:rPr lang="ru-RU" b="1" dirty="0" smtClean="0"/>
              <a:t>книгу</a:t>
            </a:r>
            <a:r>
              <a:rPr lang="ru-RU" dirty="0" smtClean="0"/>
              <a:t>. А только при живом общении происходит становление и развитие ребенка. Следствием недостаточного общения детей с </a:t>
            </a:r>
            <a:r>
              <a:rPr lang="ru-RU" b="1" dirty="0" smtClean="0"/>
              <a:t>книгами</a:t>
            </a:r>
            <a:r>
              <a:rPr lang="ru-RU" dirty="0" smtClean="0"/>
              <a:t> становятся речевые нарушения, нарушения мыслительных процессов, развитие коммуникативных функций и т. д. Все это негативно отражается на общем состоянии ребенка и на формировании его </a:t>
            </a:r>
            <a:r>
              <a:rPr lang="ru-RU" dirty="0" smtClean="0"/>
              <a:t>как личности</a:t>
            </a:r>
            <a:r>
              <a:rPr lang="ru-RU" dirty="0" smtClean="0"/>
              <a:t>.</a:t>
            </a:r>
            <a:endParaRPr lang="ru-RU" b="1" dirty="0" smtClean="0"/>
          </a:p>
          <a:p>
            <a:endParaRPr lang="ru-RU" dirty="0"/>
          </a:p>
        </p:txBody>
      </p:sp>
    </p:spTree>
  </p:cSld>
  <p:clrMapOvr>
    <a:masterClrMapping/>
  </p:clrMapOvr>
  <p:transition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u="sng" dirty="0" smtClean="0"/>
              <a:t>Ожидаемые результаты</a:t>
            </a:r>
            <a:r>
              <a:rPr lang="ru-RU" dirty="0" smtClean="0"/>
              <a:t>:</a:t>
            </a:r>
          </a:p>
          <a:p>
            <a:r>
              <a:rPr lang="ru-RU" dirty="0" smtClean="0"/>
              <a:t>Возрождение домашнего чтения. Повышение у детей интереса к </a:t>
            </a:r>
            <a:r>
              <a:rPr lang="ru-RU" b="1" dirty="0" smtClean="0"/>
              <a:t>книге</a:t>
            </a:r>
            <a:r>
              <a:rPr lang="ru-RU" dirty="0" smtClean="0"/>
              <a:t>. Приобщение детей и родителей к традициям семейного чтения. Возрождение домашнего чтения.</a:t>
            </a:r>
          </a:p>
          <a:p>
            <a:r>
              <a:rPr lang="ru-RU" dirty="0" smtClean="0"/>
              <a:t>Развитие индивидуальных особенностей в творческой деятельности. Использование речевых форм выразительности речи в разных видах деятельности и повседневной жизни.</a:t>
            </a:r>
          </a:p>
          <a:p>
            <a:r>
              <a:rPr lang="ru-RU" dirty="0" smtClean="0"/>
              <a:t>Участие родителей в совместной продуктивной деятельности (</a:t>
            </a:r>
            <a:r>
              <a:rPr lang="ru-RU" dirty="0" err="1" smtClean="0"/>
              <a:t>помошь</a:t>
            </a:r>
            <a:r>
              <a:rPr lang="ru-RU" dirty="0" smtClean="0"/>
              <a:t> детям в рисовании любимой </a:t>
            </a:r>
            <a:r>
              <a:rPr lang="ru-RU" b="1" dirty="0" smtClean="0"/>
              <a:t>книги по сказкам</a:t>
            </a:r>
            <a:r>
              <a:rPr lang="ru-RU" dirty="0" smtClean="0"/>
              <a:t>, участие в оформлении выставки </a:t>
            </a:r>
            <a:r>
              <a:rPr lang="ru-RU" i="1" dirty="0" smtClean="0"/>
              <a:t>«</a:t>
            </a:r>
            <a:r>
              <a:rPr lang="ru-RU" b="1" i="1" dirty="0" smtClean="0"/>
              <a:t>Книги современные и старинные</a:t>
            </a:r>
            <a:r>
              <a:rPr lang="ru-RU" i="1" dirty="0" smtClean="0"/>
              <a:t>»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9568" y="689548"/>
            <a:ext cx="10777928" cy="986852"/>
          </a:xfrm>
        </p:spPr>
        <p:txBody>
          <a:bodyPr/>
          <a:lstStyle/>
          <a:p>
            <a:pPr algn="ctr"/>
            <a:r>
              <a:rPr lang="ru-RU" sz="4400" i="1" dirty="0" smtClean="0"/>
              <a:t>Знакомство родителей с проектом</a:t>
            </a:r>
            <a:endParaRPr lang="ru-RU" sz="4400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9803" y="2278505"/>
            <a:ext cx="5704213" cy="4287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95" t="597" r="7338" b="-597"/>
          <a:stretch/>
        </p:blipFill>
        <p:spPr>
          <a:xfrm>
            <a:off x="6265889" y="2288732"/>
            <a:ext cx="5664696" cy="4321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0654916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432" y="2319582"/>
            <a:ext cx="5619555" cy="421466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0744" y="2360894"/>
            <a:ext cx="5536442" cy="415233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89548" y="947920"/>
            <a:ext cx="10762937" cy="728480"/>
          </a:xfrm>
        </p:spPr>
        <p:txBody>
          <a:bodyPr/>
          <a:lstStyle/>
          <a:p>
            <a:pPr algn="ctr"/>
            <a:r>
              <a:rPr lang="ru-RU" sz="4400" i="1" dirty="0" smtClean="0"/>
              <a:t>Знакомство родителей с проектом</a:t>
            </a:r>
            <a:endParaRPr lang="ru-RU" sz="4400" i="1" dirty="0"/>
          </a:p>
        </p:txBody>
      </p:sp>
    </p:spTree>
    <p:extLst>
      <p:ext uri="{BB962C8B-B14F-4D97-AF65-F5344CB8AC3E}">
        <p14:creationId xmlns:p14="http://schemas.microsoft.com/office/powerpoint/2010/main" xmlns="" val="382993542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4636" y="299803"/>
            <a:ext cx="11257613" cy="1558977"/>
          </a:xfrm>
        </p:spPr>
        <p:txBody>
          <a:bodyPr/>
          <a:lstStyle/>
          <a:p>
            <a:pPr algn="ctr"/>
            <a:r>
              <a:rPr lang="ru-RU" sz="4400" i="1" dirty="0" err="1" smtClean="0"/>
              <a:t>Топиарий</a:t>
            </a:r>
            <a:r>
              <a:rPr lang="ru-RU" sz="4400" i="1" dirty="0" smtClean="0"/>
              <a:t> (дерево счастья)</a:t>
            </a:r>
            <a:endParaRPr lang="ru-RU" sz="4400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710060" y="2136099"/>
            <a:ext cx="4886795" cy="388245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 descr="C:\Users\Венер\Desktop\Новая папка (3)\DSC02540 — копия.JPG"/>
          <p:cNvPicPr>
            <a:picLocks noChangeAspect="1" noChangeArrowheads="1"/>
          </p:cNvPicPr>
          <p:nvPr/>
        </p:nvPicPr>
        <p:blipFill>
          <a:blip r:embed="rId3" cstate="print"/>
          <a:srcRect l="4924" t="9005" r="21342"/>
          <a:stretch>
            <a:fillRect/>
          </a:stretch>
        </p:blipFill>
        <p:spPr bwMode="auto">
          <a:xfrm>
            <a:off x="254833" y="1678896"/>
            <a:ext cx="3792511" cy="49692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7" name="Picture 3" descr="C:\Users\Венер\Desktop\Новая папка (3)\DSC02541.JPG"/>
          <p:cNvPicPr>
            <a:picLocks noChangeAspect="1" noChangeArrowheads="1"/>
          </p:cNvPicPr>
          <p:nvPr/>
        </p:nvPicPr>
        <p:blipFill>
          <a:blip r:embed="rId4" cstate="print"/>
          <a:srcRect l="2884" t="20765" r="18427"/>
          <a:stretch>
            <a:fillRect/>
          </a:stretch>
        </p:blipFill>
        <p:spPr bwMode="auto">
          <a:xfrm>
            <a:off x="8279567" y="1663909"/>
            <a:ext cx="3697573" cy="49317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352698855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E:\Новая папка (2)\DSC025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2100" y="1719080"/>
            <a:ext cx="3192904" cy="43369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171" name="Picture 3" descr="E:\Новая папка (2)\DSC02539.JPG"/>
          <p:cNvPicPr>
            <a:picLocks noChangeAspect="1" noChangeArrowheads="1"/>
          </p:cNvPicPr>
          <p:nvPr/>
        </p:nvPicPr>
        <p:blipFill>
          <a:blip r:embed="rId3" cstate="print"/>
          <a:srcRect r="5284"/>
          <a:stretch>
            <a:fillRect/>
          </a:stretch>
        </p:blipFill>
        <p:spPr bwMode="auto">
          <a:xfrm>
            <a:off x="374755" y="1019332"/>
            <a:ext cx="3672590" cy="50591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172" name="Picture 4" descr="E:\Новая папка (2)\DSC02537.JPG"/>
          <p:cNvPicPr>
            <a:picLocks noChangeAspect="1" noChangeArrowheads="1"/>
          </p:cNvPicPr>
          <p:nvPr/>
        </p:nvPicPr>
        <p:blipFill>
          <a:blip r:embed="rId4" cstate="print"/>
          <a:srcRect r="7563"/>
          <a:stretch>
            <a:fillRect/>
          </a:stretch>
        </p:blipFill>
        <p:spPr bwMode="auto">
          <a:xfrm>
            <a:off x="8056277" y="1011836"/>
            <a:ext cx="3715998" cy="51266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edg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Ион (конференц-зал)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BF1C4790-FE3C-4020-8CA7-00621DA7BB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215</TotalTime>
  <Words>81</Words>
  <Application>Microsoft Office PowerPoint</Application>
  <PresentationFormat>Произвольный</PresentationFormat>
  <Paragraphs>36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Ион (конференц-зал)</vt:lpstr>
      <vt:lpstr>Проект  «Книжное дерево»</vt:lpstr>
      <vt:lpstr>Слайд 2</vt:lpstr>
      <vt:lpstr>Слайд 3</vt:lpstr>
      <vt:lpstr>Слайд 4</vt:lpstr>
      <vt:lpstr>Слайд 5</vt:lpstr>
      <vt:lpstr>Знакомство родителей с проектом</vt:lpstr>
      <vt:lpstr>Знакомство родителей с проектом</vt:lpstr>
      <vt:lpstr>Топиарий (дерево счастья)</vt:lpstr>
      <vt:lpstr>Слайд 9</vt:lpstr>
      <vt:lpstr>Слайд 10</vt:lpstr>
      <vt:lpstr>Книжное дерево</vt:lpstr>
      <vt:lpstr>Герои сказок</vt:lpstr>
      <vt:lpstr>Слайд 13</vt:lpstr>
      <vt:lpstr>Слайд 14</vt:lpstr>
      <vt:lpstr>Слайд 15</vt:lpstr>
      <vt:lpstr>Слайд 16</vt:lpstr>
      <vt:lpstr>Конкурс чтецов</vt:lpstr>
      <vt:lpstr>Слайд 18</vt:lpstr>
      <vt:lpstr>Слайд 19</vt:lpstr>
      <vt:lpstr>Слайд 20</vt:lpstr>
      <vt:lpstr>Развлечение по сказкам К. И. Чуковского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книжное дерево</dc:title>
  <dc:creator>1</dc:creator>
  <cp:lastModifiedBy>Венер</cp:lastModifiedBy>
  <cp:revision>35</cp:revision>
  <dcterms:created xsi:type="dcterms:W3CDTF">2015-11-23T23:44:25Z</dcterms:created>
  <dcterms:modified xsi:type="dcterms:W3CDTF">2020-04-17T15:21:06Z</dcterms:modified>
</cp:coreProperties>
</file>